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3" r:id="rId3"/>
    <p:sldId id="259" r:id="rId4"/>
    <p:sldId id="260" r:id="rId5"/>
    <p:sldId id="286" r:id="rId6"/>
    <p:sldId id="285" r:id="rId7"/>
    <p:sldId id="292" r:id="rId8"/>
    <p:sldId id="293" r:id="rId9"/>
    <p:sldId id="291" r:id="rId10"/>
    <p:sldId id="294" r:id="rId11"/>
    <p:sldId id="295" r:id="rId12"/>
    <p:sldId id="288" r:id="rId13"/>
    <p:sldId id="289" r:id="rId14"/>
  </p:sldIdLst>
  <p:sldSz cx="12192000" cy="6858000"/>
  <p:notesSz cx="6797675" cy="9926638"/>
  <p:custDataLst>
    <p:tags r:id="rId17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BAE8"/>
    <a:srgbClr val="A797DD"/>
    <a:srgbClr val="80D1D6"/>
    <a:srgbClr val="40BAC2"/>
    <a:srgbClr val="00A3AD"/>
    <a:srgbClr val="BBDF90"/>
    <a:srgbClr val="9ACE58"/>
    <a:srgbClr val="78BE20"/>
    <a:srgbClr val="F9D480"/>
    <a:srgbClr val="F5B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AA2-4D34-9284-5A2195BAAAD7}">
  <a:tblStyle styleId="{7E9639D4-EAA2-4D34-9284-5A2195BAAAD7}" styleName="WW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30200" cmpd="sng">
              <a:solidFill>
                <a:schemeClr val="tx1"/>
              </a:solidFill>
            </a:ln>
          </a:top>
        </a:tcBdr>
      </a:tcStyle>
    </a:lastRow>
    <a:firstRow>
      <a:tcTxStyle b="on">
        <a:fontRef idx="major">
          <a:scrgbClr r="0" g="0" b="0"/>
        </a:fontRef>
        <a:schemeClr val="tx1"/>
      </a:tcTxStyle>
      <a:tcStyle>
        <a:tcBdr>
          <a:top>
            <a:ln>
              <a:noFill/>
            </a:ln>
          </a:top>
          <a:bottom>
            <a:ln w="302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72" autoAdjust="0"/>
  </p:normalViewPr>
  <p:slideViewPr>
    <p:cSldViewPr showGuides="1">
      <p:cViewPr varScale="1">
        <p:scale>
          <a:sx n="68" d="100"/>
          <a:sy n="68" d="100"/>
        </p:scale>
        <p:origin x="500" y="56"/>
      </p:cViewPr>
      <p:guideLst/>
    </p:cSldViewPr>
  </p:slideViewPr>
  <p:outlineViewPr>
    <p:cViewPr>
      <p:scale>
        <a:sx n="33" d="100"/>
        <a:sy n="33" d="100"/>
      </p:scale>
      <p:origin x="0" y="-6963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390" y="6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5913A8-8FA5-489D-BCCF-C3D6F64B7F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CE3B91-D748-4AD9-B70B-BF50EABBAA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1B2FAE-1689-4690-B7ED-A5EDF640A985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A3B6DC-5593-4D17-8D8D-7262CF73E4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2CC727-1806-410A-8924-F708B1F02C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9417F2-E9F5-4985-AEB5-AB068A6E8B6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718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45C82-ABE8-470B-ACCC-1EBE4568E2B0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BA5C3-7525-4F81-8F07-C8D5A614039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053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5B730-1AD2-466D-A217-3350EDB00E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5" y="1484783"/>
            <a:ext cx="11098204" cy="3168353"/>
          </a:xfrm>
        </p:spPr>
        <p:txBody>
          <a:bodyPr anchor="t"/>
          <a:lstStyle>
            <a:lvl1pPr algn="l">
              <a:defRPr sz="7500"/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97E667-15DA-492B-87E5-A12D04557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941168"/>
            <a:ext cx="11098204" cy="1151656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FAF474C-2EAB-4977-9407-5143C37FE1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7331" y="552353"/>
            <a:ext cx="1622258" cy="50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42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5B730-1AD2-466D-A217-3350EDB00E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5" y="1484782"/>
            <a:ext cx="11098204" cy="3168000"/>
          </a:xfrm>
          <a:noFill/>
        </p:spPr>
        <p:txBody>
          <a:bodyPr anchor="t"/>
          <a:lstStyle>
            <a:lvl1pPr algn="l">
              <a:defRPr sz="7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97E667-15DA-492B-87E5-A12D04557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941168"/>
            <a:ext cx="11098204" cy="1151656"/>
          </a:xfrm>
          <a:noFill/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FAF474C-2EAB-4977-9407-5143C37FE1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027335" y="552353"/>
            <a:ext cx="1622250" cy="50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43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B5978A3-B7D8-4474-BF95-7AA8FE7BD2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15B730-1AD2-466D-A217-3350EDB00E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5" y="1484782"/>
            <a:ext cx="11098204" cy="3168000"/>
          </a:xfrm>
        </p:spPr>
        <p:txBody>
          <a:bodyPr anchor="t"/>
          <a:lstStyle>
            <a:lvl1pPr algn="l">
              <a:defRPr sz="7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97E667-15DA-492B-87E5-A12D04557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941168"/>
            <a:ext cx="11098204" cy="1151656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74A4EF-231E-443A-9BFE-758166D65F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25985" y="552873"/>
            <a:ext cx="1623600" cy="504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7442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9C64B-5EEF-42FB-9452-D419501D6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226D3-9197-4E1E-85AF-F1C06FE83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61D6578-3F28-4C04-B968-C2506CD816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1384" y="1628800"/>
            <a:ext cx="11089754" cy="4464025"/>
          </a:xfrm>
        </p:spPr>
        <p:txBody>
          <a:bodyPr/>
          <a:lstStyle>
            <a:lvl1pPr marL="342900" indent="-342900">
              <a:lnSpc>
                <a:spcPct val="114000"/>
              </a:lnSpc>
              <a:buFont typeface="+mj-lt"/>
              <a:buAutoNum type="arabicPeriod"/>
              <a:defRPr sz="2700"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8647731-B760-4AF3-865E-29C23D59B31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8083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9C64B-5EEF-42FB-9452-D419501D6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12802-A531-466A-BBE8-DC25187C8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226D3-9197-4E1E-85AF-F1C06FE83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B282C-B1D2-4CDD-8F37-4B208C0FB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1309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pink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0BDF0-D29C-4C42-B02D-CA279384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7608" y="1700214"/>
            <a:ext cx="9073008" cy="2862262"/>
          </a:xfrm>
        </p:spPr>
        <p:txBody>
          <a:bodyPr anchor="t"/>
          <a:lstStyle>
            <a:lvl1pPr>
              <a:lnSpc>
                <a:spcPct val="84000"/>
              </a:lnSpc>
              <a:defRPr sz="7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F95FA-7F69-4F5D-A035-B128CA86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12561-4F91-4CE8-81D3-1EE7A650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D3E9C3-C6D2-48DE-828D-52F69298359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9418F4-A51A-450B-9880-3960CB7D61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1540638"/>
            <a:ext cx="1584176" cy="1151656"/>
          </a:xfrm>
          <a:noFill/>
        </p:spPr>
        <p:txBody>
          <a:bodyPr/>
          <a:lstStyle>
            <a:lvl1pPr marL="0" indent="0" algn="r">
              <a:lnSpc>
                <a:spcPct val="98000"/>
              </a:lnSpc>
              <a:buNone/>
              <a:defRPr sz="7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##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D3CF816-120C-4EC5-B66C-0298DDBE1E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0106" y="6304204"/>
            <a:ext cx="514800" cy="162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2677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orange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0BDF0-D29C-4C42-B02D-CA279384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7608" y="1700214"/>
            <a:ext cx="9073008" cy="2862262"/>
          </a:xfrm>
        </p:spPr>
        <p:txBody>
          <a:bodyPr anchor="t"/>
          <a:lstStyle>
            <a:lvl1pPr>
              <a:lnSpc>
                <a:spcPct val="84000"/>
              </a:lnSpc>
              <a:defRPr sz="7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F95FA-7F69-4F5D-A035-B128CA86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12561-4F91-4CE8-81D3-1EE7A650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D3E9C3-C6D2-48DE-828D-52F69298359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9418F4-A51A-450B-9880-3960CB7D61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1540638"/>
            <a:ext cx="1584176" cy="1151656"/>
          </a:xfrm>
          <a:noFill/>
        </p:spPr>
        <p:txBody>
          <a:bodyPr/>
          <a:lstStyle>
            <a:lvl1pPr marL="0" indent="0" algn="r">
              <a:lnSpc>
                <a:spcPct val="98000"/>
              </a:lnSpc>
              <a:buNone/>
              <a:defRPr sz="7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##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D3CF816-120C-4EC5-B66C-0298DDBE1E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0106" y="6304204"/>
            <a:ext cx="514800" cy="162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11277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green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0BDF0-D29C-4C42-B02D-CA279384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7608" y="1700214"/>
            <a:ext cx="9073008" cy="2862262"/>
          </a:xfrm>
        </p:spPr>
        <p:txBody>
          <a:bodyPr anchor="t"/>
          <a:lstStyle>
            <a:lvl1pPr>
              <a:lnSpc>
                <a:spcPct val="84000"/>
              </a:lnSpc>
              <a:defRPr sz="7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F95FA-7F69-4F5D-A035-B128CA86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12561-4F91-4CE8-81D3-1EE7A650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D3E9C3-C6D2-48DE-828D-52F69298359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9418F4-A51A-450B-9880-3960CB7D61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1540638"/>
            <a:ext cx="1584176" cy="1151656"/>
          </a:xfrm>
          <a:noFill/>
        </p:spPr>
        <p:txBody>
          <a:bodyPr/>
          <a:lstStyle>
            <a:lvl1pPr marL="0" indent="0" algn="r">
              <a:lnSpc>
                <a:spcPct val="98000"/>
              </a:lnSpc>
              <a:buNone/>
              <a:defRPr sz="7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##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D3CF816-120C-4EC5-B66C-0298DDBE1E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0106" y="6304204"/>
            <a:ext cx="514800" cy="162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49209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turquoise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0BDF0-D29C-4C42-B02D-CA279384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7608" y="1700214"/>
            <a:ext cx="9073008" cy="2862262"/>
          </a:xfrm>
        </p:spPr>
        <p:txBody>
          <a:bodyPr anchor="t"/>
          <a:lstStyle>
            <a:lvl1pPr>
              <a:lnSpc>
                <a:spcPct val="84000"/>
              </a:lnSpc>
              <a:defRPr sz="7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F95FA-7F69-4F5D-A035-B128CA86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12561-4F91-4CE8-81D3-1EE7A650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D3E9C3-C6D2-48DE-828D-52F69298359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9418F4-A51A-450B-9880-3960CB7D61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1540638"/>
            <a:ext cx="1584176" cy="1151656"/>
          </a:xfrm>
          <a:noFill/>
        </p:spPr>
        <p:txBody>
          <a:bodyPr/>
          <a:lstStyle>
            <a:lvl1pPr marL="0" indent="0" algn="r">
              <a:lnSpc>
                <a:spcPct val="98000"/>
              </a:lnSpc>
              <a:buNone/>
              <a:defRPr sz="7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##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D3CF816-120C-4EC5-B66C-0298DDBE1E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0106" y="6304204"/>
            <a:ext cx="514800" cy="162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72777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violet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0BDF0-D29C-4C42-B02D-CA279384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7608" y="1700214"/>
            <a:ext cx="9073530" cy="2862262"/>
          </a:xfrm>
        </p:spPr>
        <p:txBody>
          <a:bodyPr anchor="t"/>
          <a:lstStyle>
            <a:lvl1pPr>
              <a:lnSpc>
                <a:spcPct val="84000"/>
              </a:lnSpc>
              <a:defRPr sz="7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F95FA-7F69-4F5D-A035-B128CA86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12561-4F91-4CE8-81D3-1EE7A650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D3E9C3-C6D2-48DE-828D-52F69298359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9418F4-A51A-450B-9880-3960CB7D61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1540638"/>
            <a:ext cx="1584176" cy="1151656"/>
          </a:xfrm>
          <a:noFill/>
        </p:spPr>
        <p:txBody>
          <a:bodyPr/>
          <a:lstStyle>
            <a:lvl1pPr marL="0" indent="0" algn="r">
              <a:lnSpc>
                <a:spcPct val="98000"/>
              </a:lnSpc>
              <a:buNone/>
              <a:defRPr sz="7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##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D3CF816-120C-4EC5-B66C-0298DDBE1E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0106" y="6304204"/>
            <a:ext cx="514800" cy="162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1337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6CF58-1DA5-4931-9A68-A7DA99AAB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9F57E-8117-4AD5-BFDF-1A0D6C812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1384" y="1700213"/>
            <a:ext cx="5472008" cy="43926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88F056-987D-4B51-A237-D44E801D4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8008" y="1700213"/>
            <a:ext cx="5472008" cy="43926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FB9010-1450-4F8B-B68D-571404B14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0BD582-219F-4A14-BB37-780CB7E50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155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6CF58-1DA5-4931-9A68-A7DA99AAB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9F57E-8117-4AD5-BFDF-1A0D6C812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1384" y="1700213"/>
            <a:ext cx="3600000" cy="43926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88F056-987D-4B51-A237-D44E801D4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5800" y="1700213"/>
            <a:ext cx="3600000" cy="43926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FB9010-1450-4F8B-B68D-571404B14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0BD582-219F-4A14-BB37-780CB7E50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‹Nr.›</a:t>
            </a:fld>
            <a:endParaRPr lang="en-GB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6D735A2-7FE4-46BE-B9EB-4D2A8C00661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040216" y="1700213"/>
            <a:ext cx="3600000" cy="43926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1113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(blue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C64DCAB-494F-4C67-8245-7F11DA331A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7DC7D5-3DC0-4301-87AC-6FE2947D4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88B4C3-BA83-45D9-A8A6-CBBA64EBA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B84318C-152B-4689-B833-BC6720A7D5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0106" y="6304204"/>
            <a:ext cx="514800" cy="162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7154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(white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C64DCAB-494F-4C67-8245-7F11DA331A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7DC7D5-3DC0-4301-87AC-6FE2947D4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88B4C3-BA83-45D9-A8A6-CBBA64EBA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D3E9C3-C6D2-48DE-828D-52F69298359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B84318C-152B-4689-B833-BC6720A7D5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0106" y="6304204"/>
            <a:ext cx="514800" cy="162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4697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9C64B-5EEF-42FB-9452-D419501D6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226D3-9197-4E1E-85AF-F1C06FE83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B282C-B1D2-4CDD-8F37-4B208C0FB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38D329A-3BCE-41B5-ACE0-8400549529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863" y="1700213"/>
            <a:ext cx="11090275" cy="439261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210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8EECB-6454-4696-8E6E-12D99466C5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700808"/>
            <a:ext cx="11089753" cy="3816424"/>
          </a:xfrm>
        </p:spPr>
        <p:txBody>
          <a:bodyPr/>
          <a:lstStyle>
            <a:lvl1pPr>
              <a:lnSpc>
                <a:spcPct val="90000"/>
              </a:lnSpc>
              <a:defRPr sz="4400">
                <a:latin typeface="+mn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210EEB-B890-4A73-B13D-66908AC38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DF3144-4D36-4333-8DB5-2EDFB914A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FB19F2B-7CA2-4EB9-9EE8-42B54B45B1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5805264"/>
            <a:ext cx="11089754" cy="337438"/>
          </a:xfrm>
          <a:noFill/>
        </p:spPr>
        <p:txBody>
          <a:bodyPr anchor="b"/>
          <a:lstStyle>
            <a:lvl1pPr marL="0" indent="0" algn="l">
              <a:lnSpc>
                <a:spcPct val="98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8860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8EECB-6454-4696-8E6E-12D99466C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210EEB-B890-4A73-B13D-66908AC38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DF3144-4D36-4333-8DB5-2EDFB914A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937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7DC7D5-3DC0-4301-87AC-6FE2947D4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88B4C3-BA83-45D9-A8A6-CBBA64EBA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52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6EC5EF-B0D2-4362-8DD2-29BA69EFA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48680"/>
            <a:ext cx="11089754" cy="93610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</a:t>
            </a:r>
            <a:br>
              <a:rPr lang="en-US" dirty="0"/>
            </a:br>
            <a:r>
              <a:rPr lang="en-US" dirty="0"/>
              <a:t>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BA297-F7E0-4075-8E11-C030CF0DA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1384" y="1700808"/>
            <a:ext cx="11089754" cy="439201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D3ECF-6FC6-4843-A5AB-4423A577C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69456" y="6288819"/>
            <a:ext cx="997168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50">
                <a:solidFill>
                  <a:schemeClr val="accent1"/>
                </a:solidFill>
              </a:defRPr>
            </a:lvl1pPr>
          </a:lstStyle>
          <a:p>
            <a:r>
              <a:rPr lang="de-CH" dirty="0"/>
              <a:t>Fusszeile mit Präsentationstitel 12.5pt, ZA 1x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0D7B0-E7A5-473A-B159-FACA32E4D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288819"/>
            <a:ext cx="360040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50">
                <a:solidFill>
                  <a:schemeClr val="accent1"/>
                </a:solidFill>
                <a:latin typeface="+mj-lt"/>
              </a:defRPr>
            </a:lvl1pPr>
          </a:lstStyle>
          <a:p>
            <a:fld id="{22116EA9-9709-404C-ADA6-87F27BB339EF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060952B-997E-4215-89A2-31366E1BBC1E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00106" y="6306102"/>
            <a:ext cx="514800" cy="16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355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6" r:id="rId3"/>
    <p:sldLayoutId id="2147483658" r:id="rId4"/>
    <p:sldLayoutId id="2147483650" r:id="rId5"/>
    <p:sldLayoutId id="2147483651" r:id="rId6"/>
    <p:sldLayoutId id="2147483663" r:id="rId7"/>
    <p:sldLayoutId id="2147483664" r:id="rId8"/>
    <p:sldLayoutId id="2147483665" r:id="rId9"/>
    <p:sldLayoutId id="2147483666" r:id="rId10"/>
    <p:sldLayoutId id="2147483652" r:id="rId11"/>
    <p:sldLayoutId id="2147483659" r:id="rId12"/>
    <p:sldLayoutId id="2147483660" r:id="rId13"/>
    <p:sldLayoutId id="2147483661" r:id="rId14"/>
    <p:sldLayoutId id="2147483662" r:id="rId15"/>
    <p:sldLayoutId id="2147483667" r:id="rId16"/>
    <p:sldLayoutId id="2147483654" r:id="rId17"/>
    <p:sldLayoutId id="2147483655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71" userDrawn="1">
          <p15:clr>
            <a:srgbClr val="F26B43"/>
          </p15:clr>
        </p15:guide>
        <p15:guide id="2" orient="horz" pos="935" userDrawn="1">
          <p15:clr>
            <a:srgbClr val="F26B43"/>
          </p15:clr>
        </p15:guide>
        <p15:guide id="3" orient="horz" pos="346" userDrawn="1">
          <p15:clr>
            <a:srgbClr val="F26B43"/>
          </p15:clr>
        </p15:guide>
        <p15:guide id="5" orient="horz" pos="3838" userDrawn="1">
          <p15:clr>
            <a:srgbClr val="F26B43"/>
          </p15:clr>
        </p15:guide>
        <p15:guide id="6" pos="347" userDrawn="1">
          <p15:clr>
            <a:srgbClr val="F26B43"/>
          </p15:clr>
        </p15:guide>
        <p15:guide id="8" pos="73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1E57D-4AC1-4CCE-9B01-70C068AFC8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sz="5400" noProof="0" dirty="0"/>
              <a:t>WWZ Dienstleistungsvertrag REV</a:t>
            </a:r>
            <a:r>
              <a:rPr lang="de-CH" noProof="0" dirty="0"/>
              <a:t> </a:t>
            </a:r>
            <a:r>
              <a:rPr lang="de-CH" sz="5400" noProof="0" dirty="0"/>
              <a:t>Rückvergütung Eigenverbrauch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51635F14-F48C-3E87-2977-34345F52EF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Stammdaten und Verrechnung.</a:t>
            </a:r>
          </a:p>
        </p:txBody>
      </p:sp>
    </p:spTree>
    <p:extLst>
      <p:ext uri="{BB962C8B-B14F-4D97-AF65-F5344CB8AC3E}">
        <p14:creationId xmlns:p14="http://schemas.microsoft.com/office/powerpoint/2010/main" val="974329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E8541B-6236-B3CB-B332-5EECE0C6E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Voraussetzungen für eine REV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4A5DDD45-ED15-A31C-FFBA-6BA8BFD9F08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99456" y="1680778"/>
            <a:ext cx="3147620" cy="4392612"/>
          </a:xfrm>
        </p:spPr>
      </p:pic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1B05725-C390-89C2-7EAF-9CDF75CEDAD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CH" dirty="0"/>
              <a:t>Gültiger Vertrag</a:t>
            </a:r>
          </a:p>
          <a:p>
            <a:r>
              <a:rPr lang="de-CH" dirty="0"/>
              <a:t>Talon der Mieter die bestätigen das Sie an REV</a:t>
            </a:r>
            <a:br>
              <a:rPr lang="de-CH" dirty="0"/>
            </a:br>
            <a:r>
              <a:rPr lang="de-CH" dirty="0"/>
              <a:t>teilnehmen</a:t>
            </a:r>
          </a:p>
          <a:p>
            <a:r>
              <a:rPr lang="de-CH" dirty="0"/>
              <a:t>Elektrische Installationen wie zum Beispiel Solaranlage und Austauschmessung</a:t>
            </a:r>
            <a:br>
              <a:rPr lang="de-CH" dirty="0"/>
            </a:br>
            <a:br>
              <a:rPr lang="de-CH" dirty="0"/>
            </a:br>
            <a:br>
              <a:rPr lang="de-CH" dirty="0"/>
            </a:br>
            <a:r>
              <a:rPr lang="de-CH" dirty="0"/>
              <a:t>Für Verträge ist V zuständig Paul Steimen</a:t>
            </a:r>
            <a:br>
              <a:rPr lang="de-CH" dirty="0"/>
            </a:br>
            <a:r>
              <a:rPr lang="de-CH" dirty="0"/>
              <a:t>Für Stammdaten ist FVO zuständig Rocco Cristofaro</a:t>
            </a:r>
          </a:p>
          <a:p>
            <a:pPr marL="0" indent="0">
              <a:buNone/>
            </a:pP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DCC5F50-64A9-CAE9-60A1-3EC214BED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A5E204-CE66-A307-7860-8746D0DC5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336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1FDAB-1F1E-4DD0-9FA3-301935FC6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noProof="0" dirty="0"/>
              <a:t>Agenda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D7D413-8262-42ED-BC96-055C9D19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Fusszeile mit Präsentationstitel 12.5pt, ZA 1x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6D01DC-545C-41C8-B618-3D665E3077D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51384" y="6288819"/>
            <a:ext cx="360040" cy="180000"/>
          </a:xfrm>
        </p:spPr>
        <p:txBody>
          <a:bodyPr/>
          <a:lstStyle/>
          <a:p>
            <a:fld id="{3FD3E9C3-C6D2-48DE-828D-52F69298359F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1DBB4-B6CD-4311-B703-31B9353657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noProof="0" dirty="0"/>
              <a:t>Warum eine Eigenverbrauchsgemeinschaft </a:t>
            </a:r>
            <a:r>
              <a:rPr lang="de-CH" noProof="0" dirty="0" err="1"/>
              <a:t>grü</a:t>
            </a:r>
            <a:r>
              <a:rPr lang="de-CH" dirty="0" err="1"/>
              <a:t>nden</a:t>
            </a:r>
            <a:endParaRPr lang="de-CH" dirty="0"/>
          </a:p>
          <a:p>
            <a:r>
              <a:rPr lang="de-CH" noProof="0" dirty="0"/>
              <a:t>REV Vertrag</a:t>
            </a:r>
          </a:p>
          <a:p>
            <a:r>
              <a:rPr lang="de-CH" dirty="0"/>
              <a:t>Wie ist eine REV im SAP aufgebaut</a:t>
            </a:r>
          </a:p>
          <a:p>
            <a:r>
              <a:rPr lang="de-CH" dirty="0"/>
              <a:t>Rechnungsbeispiele</a:t>
            </a:r>
          </a:p>
          <a:p>
            <a:r>
              <a:rPr lang="de-CH" noProof="0" dirty="0"/>
              <a:t>Fragen und Antworten</a:t>
            </a:r>
          </a:p>
        </p:txBody>
      </p:sp>
    </p:spTree>
    <p:extLst>
      <p:ext uri="{BB962C8B-B14F-4D97-AF65-F5344CB8AC3E}">
        <p14:creationId xmlns:p14="http://schemas.microsoft.com/office/powerpoint/2010/main" val="1491277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C7A08-C824-4C40-A30F-5D326F0F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noProof="0" dirty="0"/>
              <a:t>Warum eine Eigenverbrauchsgemeinschaft </a:t>
            </a:r>
            <a:r>
              <a:rPr lang="de-CH" noProof="0" dirty="0" err="1"/>
              <a:t>grü</a:t>
            </a:r>
            <a:r>
              <a:rPr lang="de-CH" dirty="0" err="1"/>
              <a:t>nden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47077-11B2-4A80-8137-F6B77ED13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So kann WWZ Kunden in der Grundversorgung behalten.</a:t>
            </a:r>
          </a:p>
          <a:p>
            <a:endParaRPr lang="de-CH" dirty="0"/>
          </a:p>
          <a:p>
            <a:r>
              <a:rPr lang="de-CH" dirty="0"/>
              <a:t>Selber produzierter Strom wird im Haus verbraucht.</a:t>
            </a:r>
          </a:p>
          <a:p>
            <a:endParaRPr lang="de-CH" noProof="0" dirty="0"/>
          </a:p>
          <a:p>
            <a:r>
              <a:rPr lang="de-CH" dirty="0"/>
              <a:t>Kunde k</a:t>
            </a:r>
            <a:r>
              <a:rPr lang="de-CH" noProof="0" dirty="0" err="1"/>
              <a:t>ann</a:t>
            </a:r>
            <a:r>
              <a:rPr lang="de-CH" noProof="0" dirty="0"/>
              <a:t> mit der REV die Kosten der Fotovoltaikanlage amortisieren.</a:t>
            </a:r>
          </a:p>
          <a:p>
            <a:endParaRPr lang="de-CH" noProof="0" dirty="0"/>
          </a:p>
          <a:p>
            <a:r>
              <a:rPr lang="de-CH" dirty="0"/>
              <a:t>Erhöht Rentabilität der PV Anlage.</a:t>
            </a:r>
            <a:endParaRPr lang="de-CH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EABEC-5BA5-4FFA-8F21-3E4DD7F66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55D824-CEF9-4649-8EF0-AF4F1D3A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469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C7A08-C824-4C40-A30F-5D326F0F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noProof="0" dirty="0"/>
              <a:t>REV Vertrag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47077-11B2-4A80-8137-F6B77ED13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1556792"/>
            <a:ext cx="11089754" cy="4392017"/>
          </a:xfrm>
        </p:spPr>
        <p:txBody>
          <a:bodyPr/>
          <a:lstStyle/>
          <a:p>
            <a:r>
              <a:rPr lang="de-CH" noProof="0" dirty="0"/>
              <a:t>Zuerst muss immer ein Vertrag abgeschlossen werden bevor Installationsänderungen vorgenommen werden.</a:t>
            </a:r>
          </a:p>
          <a:p>
            <a:endParaRPr lang="de-CH" dirty="0"/>
          </a:p>
          <a:p>
            <a:r>
              <a:rPr lang="de-CH" dirty="0"/>
              <a:t>Der Kunde kann zwischen 3 Modellen wählen</a:t>
            </a:r>
            <a:br>
              <a:rPr lang="de-CH" dirty="0"/>
            </a:br>
            <a:r>
              <a:rPr lang="de-CH" dirty="0"/>
              <a:t>Modell A Preise Solarstrom gleich wie Wasserstrom 100 (all-in)</a:t>
            </a:r>
            <a:br>
              <a:rPr lang="de-CH" dirty="0"/>
            </a:br>
            <a:r>
              <a:rPr lang="de-CH" dirty="0"/>
              <a:t>Modell B Preise wie Wasserstrom 100 minus 1 Rappen</a:t>
            </a:r>
            <a:br>
              <a:rPr lang="de-CH" dirty="0"/>
            </a:br>
            <a:r>
              <a:rPr lang="de-CH" dirty="0"/>
              <a:t>Modell C Fixpreise</a:t>
            </a:r>
          </a:p>
          <a:p>
            <a:endParaRPr lang="de-CH" dirty="0"/>
          </a:p>
          <a:p>
            <a:r>
              <a:rPr lang="de-CH" dirty="0"/>
              <a:t>Das heisst der Teilnehmer einer REV zahlt nicht mehr wie ein Kunde der das Standardprodukt </a:t>
            </a:r>
            <a:r>
              <a:rPr lang="de-CH" dirty="0" err="1"/>
              <a:t>WasserStrom</a:t>
            </a:r>
            <a:r>
              <a:rPr lang="de-CH" dirty="0"/>
              <a:t> 100 bezieht.</a:t>
            </a:r>
          </a:p>
          <a:p>
            <a:endParaRPr lang="de-CH" dirty="0"/>
          </a:p>
          <a:p>
            <a:r>
              <a:rPr lang="de-CH" dirty="0"/>
              <a:t>Die Endverbraucher sind nicht verpflichtet am Model REV teilzunehmen.</a:t>
            </a:r>
          </a:p>
          <a:p>
            <a:endParaRPr lang="de-CH" dirty="0"/>
          </a:p>
          <a:p>
            <a:r>
              <a:rPr lang="de-CH" dirty="0"/>
              <a:t>Der Eigentümer oder Verwaltung muss WWZ einen vom Kunden unterschriebenen Talon zustellen wo der Kunde bestätigt das er an der REV teilnimmt. Die Teilnahme kann auch im Mietvertrag geregelt werden.</a:t>
            </a:r>
          </a:p>
          <a:p>
            <a:pPr marL="0" indent="0">
              <a:buNone/>
            </a:pPr>
            <a:endParaRPr lang="de-CH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EABEC-5BA5-4FFA-8F21-3E4DD7F66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55D824-CEF9-4649-8EF0-AF4F1D3A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004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C7A08-C824-4C40-A30F-5D326F0F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Wie ist eine REV im SAP aufgebaut</a:t>
            </a:r>
            <a:endParaRPr lang="de-CH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47077-11B2-4A80-8137-F6B77ED13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Austauschmessung und Fotovoltaikanlage sind die Voraussetzungen das eine REV aufgebaut werden kann.</a:t>
            </a:r>
            <a:br>
              <a:rPr lang="de-CH" dirty="0"/>
            </a:br>
            <a:endParaRPr lang="de-CH" dirty="0"/>
          </a:p>
          <a:p>
            <a:r>
              <a:rPr lang="de-CH" noProof="0" dirty="0"/>
              <a:t>Mieter die mitmachen beziehen </a:t>
            </a:r>
            <a:r>
              <a:rPr lang="de-CH" dirty="0"/>
              <a:t>Fremdstrom aus dem WWZ Netz</a:t>
            </a:r>
            <a:r>
              <a:rPr lang="de-CH" noProof="0" dirty="0"/>
              <a:t> sowie Solarstrom von der Fotovoltaikanlage.</a:t>
            </a:r>
            <a:br>
              <a:rPr lang="de-CH" noProof="0" dirty="0"/>
            </a:br>
            <a:endParaRPr lang="de-CH" noProof="0" dirty="0"/>
          </a:p>
          <a:p>
            <a:r>
              <a:rPr lang="de-CH" dirty="0"/>
              <a:t>Mieter die nicht mitmachen beziehen nur Fremdstrom aus dem WWZ Netz.</a:t>
            </a:r>
            <a:br>
              <a:rPr lang="de-CH" dirty="0"/>
            </a:br>
            <a:endParaRPr lang="de-CH" dirty="0"/>
          </a:p>
          <a:p>
            <a:r>
              <a:rPr lang="de-CH" noProof="0" dirty="0"/>
              <a:t>Virtuelle Hautpanlage</a:t>
            </a:r>
            <a:r>
              <a:rPr lang="de-CH" dirty="0"/>
              <a:t> Austauschmessung (Rücklieferung)</a:t>
            </a:r>
            <a:br>
              <a:rPr lang="de-CH" dirty="0"/>
            </a:br>
            <a:r>
              <a:rPr lang="de-CH" dirty="0"/>
              <a:t>Der Überschuss wird vergütet nach Tarif </a:t>
            </a:r>
            <a:r>
              <a:rPr lang="de-CH" dirty="0" err="1"/>
              <a:t>EeE</a:t>
            </a:r>
            <a:r>
              <a:rPr lang="de-CH" dirty="0"/>
              <a:t> – Überschuss ist der an WWZ gelieferte Strom.</a:t>
            </a:r>
            <a:br>
              <a:rPr lang="de-CH" dirty="0"/>
            </a:br>
            <a:r>
              <a:rPr lang="de-CH" dirty="0"/>
              <a:t>Das heisst die Solaranlage produziert mehr wie im Haus verbraucht wird.</a:t>
            </a:r>
            <a:br>
              <a:rPr lang="de-CH" dirty="0"/>
            </a:br>
            <a:endParaRPr lang="de-CH" dirty="0"/>
          </a:p>
          <a:p>
            <a:r>
              <a:rPr lang="de-CH" dirty="0"/>
              <a:t>Rückvergütung Eigenverbrauch (Vergütung des eigenverbrauchten Solarstrom)</a:t>
            </a:r>
            <a:br>
              <a:rPr lang="de-CH" dirty="0"/>
            </a:br>
            <a:r>
              <a:rPr lang="de-CH" dirty="0"/>
              <a:t>Der im Haus verbrauchte Solarstrom wird vergütet.</a:t>
            </a:r>
          </a:p>
          <a:p>
            <a:endParaRPr lang="de-CH" dirty="0"/>
          </a:p>
          <a:p>
            <a:r>
              <a:rPr lang="de-CH" dirty="0"/>
              <a:t>Die Dienstleistung wird mit folgenden Ansätzen dem Eigentümer in Rechnung gestellt</a:t>
            </a:r>
            <a:br>
              <a:rPr lang="de-CH" dirty="0"/>
            </a:br>
            <a:r>
              <a:rPr lang="de-CH" dirty="0"/>
              <a:t>Eigenverbrauch Hochtarif 3Rp./kWh</a:t>
            </a:r>
            <a:br>
              <a:rPr lang="de-CH" dirty="0"/>
            </a:br>
            <a:r>
              <a:rPr lang="de-CH" dirty="0"/>
              <a:t>Eigenverbrauch Niedertarif 1 Rp./kWh </a:t>
            </a:r>
            <a:br>
              <a:rPr lang="de-CH" dirty="0"/>
            </a:br>
            <a:br>
              <a:rPr lang="de-CH" dirty="0"/>
            </a:br>
            <a:endParaRPr lang="de-CH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EABEC-5BA5-4FFA-8F21-3E4DD7F66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55D824-CEF9-4649-8EF0-AF4F1D3A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642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26E935-4864-1A7F-FA3E-C16EB4855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Rechnungsbeispiele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B66E94E-FE35-EFCA-D6F1-41156EE00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  <a:p>
            <a:r>
              <a:rPr lang="de-CH" dirty="0"/>
              <a:t>Alle Kunden in einer REV erhalten  Rechnungen mit Verbräuchen, nicht mit Zählerständen.</a:t>
            </a:r>
          </a:p>
          <a:p>
            <a:endParaRPr lang="de-CH" dirty="0"/>
          </a:p>
          <a:p>
            <a:r>
              <a:rPr lang="de-CH" dirty="0"/>
              <a:t>Alle Bezüge werden im EDM berechnet und gehen vom EDM ins SAP. Deshalb ist eine REV immer mit smart </a:t>
            </a:r>
            <a:r>
              <a:rPr lang="de-CH" dirty="0" err="1"/>
              <a:t>meter</a:t>
            </a:r>
            <a:r>
              <a:rPr lang="de-CH" dirty="0"/>
              <a:t> ausgerüstet.</a:t>
            </a:r>
          </a:p>
          <a:p>
            <a:endParaRPr lang="de-CH" dirty="0"/>
          </a:p>
          <a:p>
            <a:r>
              <a:rPr lang="de-CH" dirty="0"/>
              <a:t>Das heisst bei einer Nullrechnung werden keine Stände eingetragen sondern 0.</a:t>
            </a:r>
          </a:p>
          <a:p>
            <a:pPr marL="0" indent="0">
              <a:buNone/>
            </a:pP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95314A-FA00-DD04-6386-E90B88326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8F0710-BB73-254B-C27C-10848D892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3840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52687C-B383-086F-F807-43FA88B0B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Rechnungsbeispiel Mieter ist kein Teilnehmer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08DC0D3-3ED9-4325-E7A7-2B6E5085B3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CH" dirty="0"/>
              <a:t>Mieter macht nicht mit:</a:t>
            </a:r>
          </a:p>
          <a:p>
            <a:endParaRPr lang="de-CH" dirty="0"/>
          </a:p>
          <a:p>
            <a:r>
              <a:rPr lang="de-CH" dirty="0"/>
              <a:t>Verrechnet wird Fremdstrom</a:t>
            </a:r>
            <a:br>
              <a:rPr lang="de-CH" dirty="0"/>
            </a:br>
            <a:r>
              <a:rPr lang="de-CH" dirty="0"/>
              <a:t>Bezug aus Netz WWZ (</a:t>
            </a:r>
            <a:r>
              <a:rPr lang="de-CH" dirty="0" err="1"/>
              <a:t>WasserStrom</a:t>
            </a:r>
            <a:r>
              <a:rPr lang="de-CH" dirty="0"/>
              <a:t> 100)</a:t>
            </a:r>
            <a:br>
              <a:rPr lang="de-CH" dirty="0"/>
            </a:br>
            <a:r>
              <a:rPr lang="de-CH" dirty="0"/>
              <a:t>Kann auch Graustrom oder andere Tarife haben</a:t>
            </a:r>
            <a:br>
              <a:rPr lang="de-CH" dirty="0"/>
            </a:br>
            <a:endParaRPr lang="de-CH" dirty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D621F8-8D09-EA27-7AE3-9F5F3D55B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7BC5B3-54DD-6B9D-E83A-BD43A1025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8</a:t>
            </a:fld>
            <a:endParaRPr lang="en-GB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A8C3D3A8-FE15-6645-3057-DD03DBC5321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22828" y="1700213"/>
            <a:ext cx="5128182" cy="4392612"/>
          </a:xfrm>
        </p:spPr>
      </p:pic>
    </p:spTree>
    <p:extLst>
      <p:ext uri="{BB962C8B-B14F-4D97-AF65-F5344CB8AC3E}">
        <p14:creationId xmlns:p14="http://schemas.microsoft.com/office/powerpoint/2010/main" val="1957788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52687C-B383-086F-F807-43FA88B0B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Rechnungsbeispiel Mieter ist Teilnehmer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08DC0D3-3ED9-4325-E7A7-2B6E5085B3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CH" dirty="0"/>
              <a:t>Mieter macht mit:</a:t>
            </a:r>
          </a:p>
          <a:p>
            <a:endParaRPr lang="de-CH" dirty="0"/>
          </a:p>
          <a:p>
            <a:r>
              <a:rPr lang="de-CH" dirty="0"/>
              <a:t>Verrechnet wird Solarstrom und Fremdstrom:</a:t>
            </a:r>
            <a:br>
              <a:rPr lang="de-CH" dirty="0"/>
            </a:br>
            <a:br>
              <a:rPr lang="de-CH" dirty="0"/>
            </a:br>
            <a:r>
              <a:rPr lang="de-CH" dirty="0"/>
              <a:t>Solarstrom = Bezug aus Fotovoltaikanlage</a:t>
            </a:r>
            <a:br>
              <a:rPr lang="de-CH" dirty="0"/>
            </a:br>
            <a:r>
              <a:rPr lang="de-CH" dirty="0"/>
              <a:t>Fremdstrom = Bezug aus Netz WWZ (</a:t>
            </a:r>
            <a:r>
              <a:rPr lang="de-CH" dirty="0" err="1"/>
              <a:t>WasserStrom</a:t>
            </a:r>
            <a:r>
              <a:rPr lang="de-CH" dirty="0"/>
              <a:t> 100).</a:t>
            </a:r>
            <a:br>
              <a:rPr lang="de-CH" dirty="0"/>
            </a:br>
            <a:endParaRPr lang="de-CH" dirty="0"/>
          </a:p>
          <a:p>
            <a:r>
              <a:rPr lang="de-CH" dirty="0"/>
              <a:t>Solarstrom ist nicht zusätzlich! Der Verbrauch setzt sich aus dem Solarstrom und </a:t>
            </a:r>
            <a:r>
              <a:rPr lang="de-CH" dirty="0" err="1"/>
              <a:t>WasserStrom</a:t>
            </a:r>
            <a:r>
              <a:rPr lang="de-CH" dirty="0"/>
              <a:t> 100 zusammen.</a:t>
            </a:r>
            <a:br>
              <a:rPr lang="de-CH" dirty="0"/>
            </a:br>
            <a:endParaRPr lang="de-CH" dirty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D621F8-8D09-EA27-7AE3-9F5F3D55B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7BC5B3-54DD-6B9D-E83A-BD43A1025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9</a:t>
            </a:fld>
            <a:endParaRPr lang="en-GB"/>
          </a:p>
        </p:txBody>
      </p:sp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011D6D7F-7B3A-6196-6445-60EBFD2CE98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94648" y="1700213"/>
            <a:ext cx="4184541" cy="4392612"/>
          </a:xfrm>
        </p:spPr>
      </p:pic>
    </p:spTree>
    <p:extLst>
      <p:ext uri="{BB962C8B-B14F-4D97-AF65-F5344CB8AC3E}">
        <p14:creationId xmlns:p14="http://schemas.microsoft.com/office/powerpoint/2010/main" val="3812516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52687C-B383-086F-F807-43FA88B0B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Rechnungsbeispiele Rückvergütung Eigenverbrauch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08DC0D3-3ED9-4325-E7A7-2B6E5085B3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CH" dirty="0"/>
              <a:t>Vergütung des im Haus verbrauchten Solarstrom.</a:t>
            </a:r>
            <a:br>
              <a:rPr lang="de-CH" dirty="0"/>
            </a:br>
            <a:endParaRPr lang="de-CH" dirty="0"/>
          </a:p>
          <a:p>
            <a:r>
              <a:rPr lang="de-CH" dirty="0"/>
              <a:t>Verrechnung der Dienstleistung von WWZ</a:t>
            </a:r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D621F8-8D09-EA27-7AE3-9F5F3D55B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7BC5B3-54DD-6B9D-E83A-BD43A1025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10</a:t>
            </a:fld>
            <a:endParaRPr lang="en-GB"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0E332330-5F89-4E3F-9E7B-2DA62F58C4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0863" y="1877397"/>
            <a:ext cx="5472112" cy="4038243"/>
          </a:xfrm>
        </p:spPr>
      </p:pic>
    </p:spTree>
    <p:extLst>
      <p:ext uri="{BB962C8B-B14F-4D97-AF65-F5344CB8AC3E}">
        <p14:creationId xmlns:p14="http://schemas.microsoft.com/office/powerpoint/2010/main" val="1005369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52687C-B383-086F-F807-43FA88B0B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Rechnungsbeispiele virtuelle Austauschmessung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08DC0D3-3ED9-4325-E7A7-2B6E5085B3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CH" dirty="0"/>
              <a:t>Vergütung des an WWZ gelieferten Strom (Überschuss).</a:t>
            </a:r>
          </a:p>
          <a:p>
            <a:endParaRPr lang="de-CH" dirty="0"/>
          </a:p>
          <a:p>
            <a:r>
              <a:rPr lang="de-CH" dirty="0"/>
              <a:t>Dass heisst die Solaranlage produziert mehr wie im Haus verbraucht wird.</a:t>
            </a:r>
            <a:br>
              <a:rPr lang="de-CH" dirty="0"/>
            </a:br>
            <a:endParaRPr lang="de-CH" dirty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D621F8-8D09-EA27-7AE3-9F5F3D55B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7BC5B3-54DD-6B9D-E83A-BD43A1025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11</a:t>
            </a:fld>
            <a:endParaRPr lang="en-GB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E191B26E-AC7A-4F31-DCAC-62FF2148B26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0863" y="2031891"/>
            <a:ext cx="5472112" cy="3729255"/>
          </a:xfrm>
        </p:spPr>
      </p:pic>
    </p:spTree>
    <p:extLst>
      <p:ext uri="{BB962C8B-B14F-4D97-AF65-F5344CB8AC3E}">
        <p14:creationId xmlns:p14="http://schemas.microsoft.com/office/powerpoint/2010/main" val="3981835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C7A08-C824-4C40-A30F-5D326F0F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Fragen und Antworten</a:t>
            </a:r>
            <a:endParaRPr lang="de-CH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47077-11B2-4A80-8137-F6B77ED13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Wie setzt sich die Vergütung für Eigentümer zusammen?</a:t>
            </a:r>
            <a:br>
              <a:rPr lang="de-CH" dirty="0"/>
            </a:br>
            <a:r>
              <a:rPr lang="de-CH" dirty="0"/>
              <a:t>Rückvergütung Eigenverbrauch und Rücklieferung (Überschuss).</a:t>
            </a:r>
          </a:p>
          <a:p>
            <a:endParaRPr lang="de-CH" dirty="0"/>
          </a:p>
          <a:p>
            <a:r>
              <a:rPr lang="de-CH" dirty="0"/>
              <a:t>Was ist Rückvergütung Eigenverbrauch?</a:t>
            </a:r>
            <a:br>
              <a:rPr lang="de-CH" dirty="0"/>
            </a:br>
            <a:r>
              <a:rPr lang="de-CH" dirty="0"/>
              <a:t>Im Haus verbrauchter Solarstrom. Wird an den Eigentümer vergütet.</a:t>
            </a:r>
          </a:p>
          <a:p>
            <a:endParaRPr lang="de-CH" dirty="0"/>
          </a:p>
          <a:p>
            <a:r>
              <a:rPr lang="de-CH" dirty="0"/>
              <a:t>Was ist Dienstleistung Eigenverbrauch?</a:t>
            </a:r>
            <a:br>
              <a:rPr lang="de-CH" dirty="0"/>
            </a:br>
            <a:r>
              <a:rPr lang="de-CH" dirty="0"/>
              <a:t>Vergütung der Dienstleistung von WWZ. Die Kosten werden mit der Gutschrift zusammen in Rechnung gestellt.</a:t>
            </a:r>
          </a:p>
          <a:p>
            <a:endParaRPr lang="de-CH" dirty="0"/>
          </a:p>
          <a:p>
            <a:r>
              <a:rPr lang="de-CH" dirty="0"/>
              <a:t>Was ist Rücklieferung?</a:t>
            </a:r>
            <a:br>
              <a:rPr lang="de-CH" dirty="0"/>
            </a:br>
            <a:r>
              <a:rPr lang="de-CH" dirty="0"/>
              <a:t>Der an WWZ gelieferte Strom wird nach Tarif </a:t>
            </a:r>
            <a:r>
              <a:rPr lang="de-CH" dirty="0" err="1"/>
              <a:t>EeE</a:t>
            </a:r>
            <a:r>
              <a:rPr lang="de-CH" dirty="0"/>
              <a:t> vergütet.</a:t>
            </a:r>
            <a:br>
              <a:rPr lang="de-CH" dirty="0"/>
            </a:br>
            <a:r>
              <a:rPr lang="de-CH" dirty="0"/>
              <a:t>Für die Rücklieferung erhält Kunde noch allfälligen HKN</a:t>
            </a:r>
          </a:p>
          <a:p>
            <a:endParaRPr lang="de-CH" dirty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br>
              <a:rPr lang="de-CH" dirty="0"/>
            </a:br>
            <a:endParaRPr lang="de-CH" dirty="0"/>
          </a:p>
          <a:p>
            <a:pPr marL="0" indent="0">
              <a:buNone/>
            </a:pPr>
            <a:br>
              <a:rPr lang="de-CH" dirty="0"/>
            </a:br>
            <a:br>
              <a:rPr lang="de-CH" dirty="0"/>
            </a:br>
            <a:endParaRPr lang="de-CH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EABEC-5BA5-4FFA-8F21-3E4DD7F66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55D824-CEF9-4649-8EF0-AF4F1D3A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12</a:t>
            </a:fld>
            <a:endParaRPr lang="en-GB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Folienzoom 6">
                <a:extLst>
                  <a:ext uri="{FF2B5EF4-FFF2-40B4-BE49-F238E27FC236}">
                    <a16:creationId xmlns:a16="http://schemas.microsoft.com/office/drawing/2014/main" id="{065CD998-4410-8324-37B9-6CFBA90BCB7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86511373"/>
                  </p:ext>
                </p:extLst>
              </p:nvPr>
            </p:nvGraphicFramePr>
            <p:xfrm>
              <a:off x="7820371" y="-706525"/>
              <a:ext cx="3048000" cy="1714500"/>
            </p:xfrm>
            <a:graphic>
              <a:graphicData uri="http://schemas.microsoft.com/office/powerpoint/2016/slidezoom">
                <pslz:sldZm>
                  <pslz:sldZmObj sldId="289" cId="1146890323">
                    <pslz:zmPr id="{739AFB7A-D4F5-4BAF-A27C-CBC113BF5CD1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Folienzoom 6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065CD998-4410-8324-37B9-6CFBA90BCB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20371" y="-706525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3245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C7A08-C824-4C40-A30F-5D326F0F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Fragen und Antworten</a:t>
            </a:r>
            <a:endParaRPr lang="de-CH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47077-11B2-4A80-8137-F6B77ED13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  <a:p>
            <a:r>
              <a:rPr lang="de-CH" dirty="0"/>
              <a:t>Wieso ist auf meiner Rechnung die </a:t>
            </a:r>
            <a:r>
              <a:rPr lang="de-CH" dirty="0" err="1"/>
              <a:t>Postition</a:t>
            </a:r>
            <a:r>
              <a:rPr lang="de-CH" dirty="0"/>
              <a:t> Solarstrom? Sind das zusätzliche Kosten?</a:t>
            </a:r>
            <a:br>
              <a:rPr lang="de-CH" dirty="0"/>
            </a:br>
            <a:r>
              <a:rPr lang="de-CH" dirty="0"/>
              <a:t>Wenn der Kunde Teilnehmer der REV ist bezahlt er nicht mehr wie ein Kunde der nur </a:t>
            </a:r>
            <a:r>
              <a:rPr lang="de-CH" dirty="0" err="1"/>
              <a:t>WasserStrom</a:t>
            </a:r>
            <a:r>
              <a:rPr lang="de-CH" dirty="0"/>
              <a:t> 100 bezieht. Das sind keine zusätzlichen Kosten. Der Kunde bezieht Strom aus dem WWZ Netz und auch von der Solaranlage auf dem Dach.</a:t>
            </a:r>
            <a:br>
              <a:rPr lang="de-CH" dirty="0"/>
            </a:br>
            <a:r>
              <a:rPr lang="de-CH" dirty="0"/>
              <a:t>Mit Modell B und C bezahlt Kunde für Solarstrom weniger wie für </a:t>
            </a:r>
            <a:r>
              <a:rPr lang="de-CH" dirty="0" err="1"/>
              <a:t>WasserStrom</a:t>
            </a:r>
            <a:r>
              <a:rPr lang="de-CH" dirty="0"/>
              <a:t> 100.</a:t>
            </a:r>
          </a:p>
          <a:p>
            <a:endParaRPr lang="de-CH" dirty="0"/>
          </a:p>
          <a:p>
            <a:r>
              <a:rPr lang="de-CH" dirty="0"/>
              <a:t>Ist Solarstrom Mehrwertsteuerpflichtig?</a:t>
            </a:r>
            <a:br>
              <a:rPr lang="de-CH" dirty="0"/>
            </a:br>
            <a:r>
              <a:rPr lang="de-CH" dirty="0"/>
              <a:t>Für Solarstrom sind Privat Kunden nicht </a:t>
            </a:r>
            <a:r>
              <a:rPr lang="de-CH" dirty="0" err="1"/>
              <a:t>MWSt</a:t>
            </a:r>
            <a:r>
              <a:rPr lang="de-CH" dirty="0"/>
              <a:t> pflichtig, nur Firmen.</a:t>
            </a:r>
          </a:p>
          <a:p>
            <a:endParaRPr lang="de-CH" dirty="0"/>
          </a:p>
          <a:p>
            <a:r>
              <a:rPr lang="de-CH" dirty="0"/>
              <a:t>Was ist HKN – HKN wird durch Daniel von </a:t>
            </a:r>
            <a:r>
              <a:rPr lang="de-CH"/>
              <a:t>Flüe bewirtschaftet.</a:t>
            </a:r>
            <a:br>
              <a:rPr lang="de-CH" dirty="0"/>
            </a:br>
            <a:r>
              <a:rPr lang="de-CH" dirty="0" err="1"/>
              <a:t>HKN</a:t>
            </a:r>
            <a:r>
              <a:rPr lang="de-CH" dirty="0"/>
              <a:t> (ökologischer Mehrwert) Der Kunde muss seine Fotovoltaikanlage beglaubigen lassen sowie bei Pronovo einen Dauerauftrag einrichten. Der HKN wird jährlich vergütet.</a:t>
            </a:r>
          </a:p>
          <a:p>
            <a:endParaRPr lang="de-CH" dirty="0"/>
          </a:p>
          <a:p>
            <a:r>
              <a:rPr lang="de-CH" dirty="0"/>
              <a:t>HKN wird nur für Rücklieferung (Überschuss) vergütet</a:t>
            </a:r>
          </a:p>
          <a:p>
            <a:endParaRPr lang="de-CH" dirty="0"/>
          </a:p>
          <a:p>
            <a:pPr marL="0" indent="0">
              <a:buNone/>
            </a:pPr>
            <a:br>
              <a:rPr lang="de-CH" dirty="0"/>
            </a:br>
            <a:r>
              <a:rPr lang="de-CH" dirty="0"/>
              <a:t>.</a:t>
            </a:r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br>
              <a:rPr lang="de-CH" dirty="0"/>
            </a:br>
            <a:endParaRPr lang="de-CH" dirty="0"/>
          </a:p>
          <a:p>
            <a:pPr marL="0" indent="0">
              <a:buNone/>
            </a:pPr>
            <a:br>
              <a:rPr lang="de-CH" dirty="0"/>
            </a:br>
            <a:br>
              <a:rPr lang="de-CH" dirty="0"/>
            </a:br>
            <a:endParaRPr lang="de-CH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EABEC-5BA5-4FFA-8F21-3E4DD7F66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55D824-CEF9-4649-8EF0-AF4F1D3A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8903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RSINFO" val="WWZ1000"/>
</p:tagLst>
</file>

<file path=ppt/theme/theme1.xml><?xml version="1.0" encoding="utf-8"?>
<a:theme xmlns:a="http://schemas.openxmlformats.org/drawingml/2006/main" name="WWZ">
  <a:themeElements>
    <a:clrScheme name="WWZ">
      <a:dk1>
        <a:sysClr val="windowText" lastClr="000000"/>
      </a:dk1>
      <a:lt1>
        <a:sysClr val="window" lastClr="FFFFFF"/>
      </a:lt1>
      <a:dk2>
        <a:srgbClr val="C5299B"/>
      </a:dk2>
      <a:lt2>
        <a:srgbClr val="147BD1"/>
      </a:lt2>
      <a:accent1>
        <a:srgbClr val="147BD1"/>
      </a:accent1>
      <a:accent2>
        <a:srgbClr val="C5299B"/>
      </a:accent2>
      <a:accent3>
        <a:srgbClr val="F2A900"/>
      </a:accent3>
      <a:accent4>
        <a:srgbClr val="78BE20"/>
      </a:accent4>
      <a:accent5>
        <a:srgbClr val="00A3AD"/>
      </a:accent5>
      <a:accent6>
        <a:srgbClr val="8A75D1"/>
      </a:accent6>
      <a:hlink>
        <a:srgbClr val="147BD1"/>
      </a:hlink>
      <a:folHlink>
        <a:srgbClr val="8A75D1"/>
      </a:folHlink>
    </a:clrScheme>
    <a:fontScheme name="WWZ">
      <a:majorFont>
        <a:latin typeface="Segoe UI Semibold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90000"/>
          </a:lnSpc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WWZ_Vorlage_Powerpoint.pptx" id="{F69D0A66-95FD-4E21-91FC-C828CE4DC0C2}" vid="{AD75CDF4-DE16-4BF9-9C86-EC9981140EA5}"/>
    </a:ext>
  </a:extLst>
</a:theme>
</file>

<file path=ppt/theme/theme2.xml><?xml version="1.0" encoding="utf-8"?>
<a:theme xmlns:a="http://schemas.openxmlformats.org/drawingml/2006/main" name="Office Theme">
  <a:themeElements>
    <a:clrScheme name="WWZ">
      <a:dk1>
        <a:sysClr val="windowText" lastClr="000000"/>
      </a:dk1>
      <a:lt1>
        <a:sysClr val="window" lastClr="FFFFFF"/>
      </a:lt1>
      <a:dk2>
        <a:srgbClr val="C5299B"/>
      </a:dk2>
      <a:lt2>
        <a:srgbClr val="147BD1"/>
      </a:lt2>
      <a:accent1>
        <a:srgbClr val="147BD1"/>
      </a:accent1>
      <a:accent2>
        <a:srgbClr val="C5299B"/>
      </a:accent2>
      <a:accent3>
        <a:srgbClr val="F2A900"/>
      </a:accent3>
      <a:accent4>
        <a:srgbClr val="78BE20"/>
      </a:accent4>
      <a:accent5>
        <a:srgbClr val="00A3AD"/>
      </a:accent5>
      <a:accent6>
        <a:srgbClr val="8A75D1"/>
      </a:accent6>
      <a:hlink>
        <a:srgbClr val="147BD1"/>
      </a:hlink>
      <a:folHlink>
        <a:srgbClr val="8A75D1"/>
      </a:folHlink>
    </a:clrScheme>
    <a:fontScheme name="WWZ">
      <a:majorFont>
        <a:latin typeface="Segoe UI Semibold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WWZ">
      <a:dk1>
        <a:sysClr val="windowText" lastClr="000000"/>
      </a:dk1>
      <a:lt1>
        <a:sysClr val="window" lastClr="FFFFFF"/>
      </a:lt1>
      <a:dk2>
        <a:srgbClr val="C5299B"/>
      </a:dk2>
      <a:lt2>
        <a:srgbClr val="147BD1"/>
      </a:lt2>
      <a:accent1>
        <a:srgbClr val="147BD1"/>
      </a:accent1>
      <a:accent2>
        <a:srgbClr val="C5299B"/>
      </a:accent2>
      <a:accent3>
        <a:srgbClr val="F2A900"/>
      </a:accent3>
      <a:accent4>
        <a:srgbClr val="78BE20"/>
      </a:accent4>
      <a:accent5>
        <a:srgbClr val="00A3AD"/>
      </a:accent5>
      <a:accent6>
        <a:srgbClr val="8A75D1"/>
      </a:accent6>
      <a:hlink>
        <a:srgbClr val="147BD1"/>
      </a:hlink>
      <a:folHlink>
        <a:srgbClr val="8A75D1"/>
      </a:folHlink>
    </a:clrScheme>
    <a:fontScheme name="WWZ">
      <a:majorFont>
        <a:latin typeface="Segoe UI Semibold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WWZ_Vorlage_Powerpoint</Template>
  <TotalTime>0</TotalTime>
  <Words>849</Words>
  <Application>Microsoft Office PowerPoint</Application>
  <PresentationFormat>Breitbild</PresentationFormat>
  <Paragraphs>112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8" baseType="lpstr">
      <vt:lpstr>Arial</vt:lpstr>
      <vt:lpstr>Segoe UI Semibold</vt:lpstr>
      <vt:lpstr>Segoe UI Semilight</vt:lpstr>
      <vt:lpstr>Symbol</vt:lpstr>
      <vt:lpstr>WWZ</vt:lpstr>
      <vt:lpstr>WWZ Dienstleistungsvertrag REV Rückvergütung Eigenverbrauch</vt:lpstr>
      <vt:lpstr>Voraussetzungen für eine REV</vt:lpstr>
      <vt:lpstr>Agenda</vt:lpstr>
      <vt:lpstr>Warum eine Eigenverbrauchsgemeinschaft gründen</vt:lpstr>
      <vt:lpstr>REV Vertrag</vt:lpstr>
      <vt:lpstr>Wie ist eine REV im SAP aufgebaut</vt:lpstr>
      <vt:lpstr>Rechnungsbeispiele</vt:lpstr>
      <vt:lpstr>Rechnungsbeispiel Mieter ist kein Teilnehmer</vt:lpstr>
      <vt:lpstr>Rechnungsbeispiel Mieter ist Teilnehmer</vt:lpstr>
      <vt:lpstr>Rechnungsbeispiele Rückvergütung Eigenverbrauch</vt:lpstr>
      <vt:lpstr>Rechnungsbeispiele virtuelle Austauschmessung</vt:lpstr>
      <vt:lpstr>Fragen und Antworten</vt:lpstr>
      <vt:lpstr>Fragen und Antworten</vt:lpstr>
    </vt:vector>
  </TitlesOfParts>
  <Company>WWZ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Präsentationstitel,  max. 3 Zeilen  Semibold 75pt, ZA 0.86x</dc:title>
  <dc:creator>Kruschwitz Thomas</dc:creator>
  <cp:lastModifiedBy>Kruschwitz Thomas</cp:lastModifiedBy>
  <cp:revision>89</cp:revision>
  <cp:lastPrinted>2023-02-23T10:33:38Z</cp:lastPrinted>
  <dcterms:created xsi:type="dcterms:W3CDTF">2023-01-30T14:31:31Z</dcterms:created>
  <dcterms:modified xsi:type="dcterms:W3CDTF">2023-03-09T14:32:02Z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-1484482769</vt:i4>
  </property>
  <property fmtid="{D5CDD505-2E9C-101B-9397-08002B2CF9AE}" pid="3" name="_NewReviewCycle">
    <vt:lpwstr/>
  </property>
  <property fmtid="{D5CDD505-2E9C-101B-9397-08002B2CF9AE}" pid="4" name="_EmailSubject">
    <vt:lpwstr>Schulung REV</vt:lpwstr>
  </property>
  <property fmtid="{D5CDD505-2E9C-101B-9397-08002B2CF9AE}" pid="5" name="_AuthorEmail">
    <vt:lpwstr>thomas.kruschwitz@wwz.ch</vt:lpwstr>
  </property>
  <property fmtid="{D5CDD505-2E9C-101B-9397-08002B2CF9AE}" pid="6" name="_AuthorEmailDisplayName">
    <vt:lpwstr>Kruschwitz Thomas</vt:lpwstr>
  </property>
</Properties>
</file>